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6" r:id="rId5"/>
    <p:sldId id="268" r:id="rId6"/>
    <p:sldId id="269" r:id="rId7"/>
    <p:sldId id="259" r:id="rId8"/>
    <p:sldId id="261" r:id="rId9"/>
    <p:sldId id="267" r:id="rId10"/>
    <p:sldId id="270" r:id="rId1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dirty="0"/>
              <a:t>Value</a:t>
            </a:r>
            <a:r>
              <a:rPr lang="en-US" sz="1600" b="1" baseline="0" dirty="0"/>
              <a:t> of Carbon Abatement</a:t>
            </a:r>
            <a:endParaRPr lang="en-US" sz="1600" b="1" dirty="0"/>
          </a:p>
        </c:rich>
      </c:tx>
      <c:overlay val="1"/>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pattFill prst="divot">
              <a:fgClr>
                <a:schemeClr val="accent1"/>
              </a:fgClr>
              <a:bgClr>
                <a:schemeClr val="bg1"/>
              </a:bgClr>
            </a:pattFill>
            <a:ln>
              <a:solidFill>
                <a:schemeClr val="accent1"/>
              </a:solidFill>
            </a:ln>
            <a:effectLst/>
          </c:spPr>
          <c:invertIfNegative val="0"/>
          <c:cat>
            <c:multiLvlStrRef>
              <c:f>Sheet1!$B$1:$C$23</c:f>
              <c:multiLvlStrCache>
                <c:ptCount val="23"/>
                <c:lvl>
                  <c:pt idx="0">
                    <c:v>Oldnukes</c:v>
                  </c:pt>
                  <c:pt idx="1">
                    <c:v>Hybrid PV]</c:v>
                  </c:pt>
                  <c:pt idx="2">
                    <c:v>Efficiency</c:v>
                  </c:pt>
                  <c:pt idx="3">
                    <c:v>Utility PV</c:v>
                  </c:pt>
                  <c:pt idx="4">
                    <c:v>Hybrid PV</c:v>
                  </c:pt>
                  <c:pt idx="5">
                    <c:v>Onshore Wind</c:v>
                  </c:pt>
                  <c:pt idx="7">
                    <c:v>Large Nuke</c:v>
                  </c:pt>
                  <c:pt idx="8">
                    <c:v>SMR</c:v>
                  </c:pt>
                  <c:pt idx="9">
                    <c:v>Coal w ccs</c:v>
                  </c:pt>
                  <c:pt idx="10">
                    <c:v>Gas w/CCS</c:v>
                  </c:pt>
                  <c:pt idx="12">
                    <c:v>Hybrid PV</c:v>
                  </c:pt>
                  <c:pt idx="13">
                    <c:v>Efficiency</c:v>
                  </c:pt>
                  <c:pt idx="14">
                    <c:v>Utiity PV</c:v>
                  </c:pt>
                  <c:pt idx="15">
                    <c:v>Hybrid PV</c:v>
                  </c:pt>
                  <c:pt idx="16">
                    <c:v>Onshore </c:v>
                  </c:pt>
                  <c:pt idx="18">
                    <c:v>Offshore</c:v>
                  </c:pt>
                  <c:pt idx="19">
                    <c:v>Solar Thermal</c:v>
                  </c:pt>
                  <c:pt idx="21">
                    <c:v>Res @ Sys. value</c:v>
                  </c:pt>
                  <c:pt idx="22">
                    <c:v>Comm/Ind @Sys. Value</c:v>
                  </c:pt>
                </c:lvl>
                <c:lvl>
                  <c:pt idx="0">
                    <c:v>Central</c:v>
                  </c:pt>
                  <c:pt idx="1">
                    <c:v>Alternatives</c:v>
                  </c:pt>
                  <c:pt idx="7">
                    <c:v>Central</c:v>
                  </c:pt>
                  <c:pt idx="12">
                    <c:v>Alternatives</c:v>
                  </c:pt>
                  <c:pt idx="18">
                    <c:v>Other Alts.</c:v>
                  </c:pt>
                  <c:pt idx="21">
                    <c:v>Rooftop</c:v>
                  </c:pt>
                </c:lvl>
              </c:multiLvlStrCache>
            </c:multiLvlStrRef>
          </c:cat>
          <c:val>
            <c:numRef>
              <c:f>Sheet1!$D$1:$D$23</c:f>
              <c:numCache>
                <c:formatCode>General</c:formatCode>
                <c:ptCount val="23"/>
                <c:pt idx="0">
                  <c:v>14</c:v>
                </c:pt>
                <c:pt idx="1">
                  <c:v>20</c:v>
                </c:pt>
                <c:pt idx="2">
                  <c:v>35</c:v>
                </c:pt>
                <c:pt idx="3">
                  <c:v>36</c:v>
                </c:pt>
                <c:pt idx="4">
                  <c:v>30</c:v>
                </c:pt>
                <c:pt idx="5">
                  <c:v>41</c:v>
                </c:pt>
                <c:pt idx="7">
                  <c:v>-144</c:v>
                </c:pt>
                <c:pt idx="8">
                  <c:v>-131</c:v>
                </c:pt>
                <c:pt idx="9">
                  <c:v>-92</c:v>
                </c:pt>
                <c:pt idx="10">
                  <c:v>-10</c:v>
                </c:pt>
                <c:pt idx="12">
                  <c:v>25</c:v>
                </c:pt>
                <c:pt idx="13">
                  <c:v>30</c:v>
                </c:pt>
                <c:pt idx="14">
                  <c:v>39</c:v>
                </c:pt>
                <c:pt idx="15">
                  <c:v>33</c:v>
                </c:pt>
                <c:pt idx="16">
                  <c:v>38</c:v>
                </c:pt>
                <c:pt idx="18">
                  <c:v>10</c:v>
                </c:pt>
                <c:pt idx="19">
                  <c:v>-53</c:v>
                </c:pt>
                <c:pt idx="21">
                  <c:v>-2</c:v>
                </c:pt>
                <c:pt idx="22">
                  <c:v>60</c:v>
                </c:pt>
              </c:numCache>
            </c:numRef>
          </c:val>
          <c:extLst>
            <c:ext xmlns:c16="http://schemas.microsoft.com/office/drawing/2014/chart" uri="{C3380CC4-5D6E-409C-BE32-E72D297353CC}">
              <c16:uniqueId val="{00000000-E328-4961-BA0C-65F69CF94222}"/>
            </c:ext>
          </c:extLst>
        </c:ser>
        <c:dLbls>
          <c:showLegendKey val="0"/>
          <c:showVal val="0"/>
          <c:showCatName val="0"/>
          <c:showSerName val="0"/>
          <c:showPercent val="0"/>
          <c:showBubbleSize val="0"/>
        </c:dLbls>
        <c:gapWidth val="219"/>
        <c:overlap val="-27"/>
        <c:axId val="490148959"/>
        <c:axId val="484797055"/>
      </c:barChart>
      <c:catAx>
        <c:axId val="4901489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484797055"/>
        <c:crosses val="autoZero"/>
        <c:auto val="1"/>
        <c:lblAlgn val="ctr"/>
        <c:lblOffset val="100"/>
        <c:noMultiLvlLbl val="0"/>
      </c:catAx>
      <c:valAx>
        <c:axId val="484797055"/>
        <c:scaling>
          <c:orientation val="minMax"/>
          <c:max val="60"/>
          <c:min val="-1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n-US" sz="1400" b="1" dirty="0"/>
                  <a:t>$/Ton</a:t>
                </a:r>
              </a:p>
            </c:rich>
          </c:tx>
          <c:layout>
            <c:manualLayout>
              <c:xMode val="edge"/>
              <c:yMode val="edge"/>
              <c:x val="2.7777777777777776E-2"/>
              <c:y val="0.42977974043258715"/>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490148959"/>
        <c:crosses val="autoZero"/>
        <c:crossBetween val="between"/>
        <c:majorUnit val="10"/>
      </c:valAx>
      <c:spPr>
        <a:solidFill>
          <a:schemeClr val="bg1"/>
        </a:solidFill>
        <a:ln>
          <a:solidFill>
            <a:schemeClr val="bg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dirty="0">
                <a:latin typeface="Times New Roman" panose="02020603050405020304" pitchFamily="18" charset="0"/>
                <a:cs typeface="Times New Roman" panose="02020603050405020304" pitchFamily="18" charset="0"/>
              </a:rPr>
              <a:t>PUBLIC</a:t>
            </a:r>
            <a:r>
              <a:rPr lang="en-US" sz="1400" b="1" baseline="0" dirty="0">
                <a:latin typeface="Times New Roman" panose="02020603050405020304" pitchFamily="18" charset="0"/>
                <a:cs typeface="Times New Roman" panose="02020603050405020304" pitchFamily="18" charset="0"/>
              </a:rPr>
              <a:t> OPINION (GALLOP) ABOUT MEETING ELECTRICITY NEEDS</a:t>
            </a:r>
            <a:endParaRPr lang="en-US" sz="1400" b="1" dirty="0">
              <a:latin typeface="Times New Roman" panose="02020603050405020304" pitchFamily="18" charset="0"/>
              <a:cs typeface="Times New Roman" panose="02020603050405020304" pitchFamily="18" charset="0"/>
            </a:endParaRPr>
          </a:p>
        </c:rich>
      </c:tx>
      <c:layout>
        <c:manualLayout>
          <c:xMode val="edge"/>
          <c:yMode val="edge"/>
          <c:x val="0.20482408448943884"/>
          <c:y val="2.1139132372604372E-2"/>
        </c:manualLayout>
      </c:layout>
      <c:overlay val="0"/>
    </c:title>
    <c:autoTitleDeleted val="0"/>
    <c:plotArea>
      <c:layout/>
      <c:barChart>
        <c:barDir val="col"/>
        <c:grouping val="clustered"/>
        <c:varyColors val="0"/>
        <c:ser>
          <c:idx val="0"/>
          <c:order val="0"/>
          <c:tx>
            <c:v>Series1</c:v>
          </c:tx>
          <c:spPr>
            <a:solidFill>
              <a:srgbClr val="4472C4"/>
            </a:solidFill>
            <a:ln>
              <a:noFill/>
            </a:ln>
          </c:spPr>
          <c:invertIfNegative val="0"/>
          <c:cat>
            <c:strLit>
              <c:ptCount val="7"/>
              <c:pt idx="0">
                <c:v>Solve Energy Problem: Conservation</c:v>
              </c:pt>
              <c:pt idx="1">
                <c:v>Solve Energy Problem: Production</c:v>
              </c:pt>
              <c:pt idx="2">
                <c:v>More Emphisis on: Solar</c:v>
              </c:pt>
              <c:pt idx="3">
                <c:v>More Emphisis on: Wind</c:v>
              </c:pt>
              <c:pt idx="4">
                <c:v>More Emphisis on: Gas</c:v>
              </c:pt>
              <c:pt idx="5">
                <c:v>More Emphisis on: Nuclear</c:v>
              </c:pt>
              <c:pt idx="6">
                <c:v>More Emphisis on: Coal</c:v>
              </c:pt>
            </c:strLit>
          </c:cat>
          <c:val>
            <c:numLit>
              <c:formatCode>General</c:formatCode>
              <c:ptCount val="7"/>
              <c:pt idx="0">
                <c:v>63</c:v>
              </c:pt>
              <c:pt idx="1">
                <c:v>32</c:v>
              </c:pt>
              <c:pt idx="2">
                <c:v>73</c:v>
              </c:pt>
              <c:pt idx="3">
                <c:v>66</c:v>
              </c:pt>
              <c:pt idx="4">
                <c:v>49</c:v>
              </c:pt>
              <c:pt idx="5">
                <c:v>39</c:v>
              </c:pt>
              <c:pt idx="6">
                <c:v>23</c:v>
              </c:pt>
            </c:numLit>
          </c:val>
          <c:extLst>
            <c:ext xmlns:c16="http://schemas.microsoft.com/office/drawing/2014/chart" uri="{C3380CC4-5D6E-409C-BE32-E72D297353CC}">
              <c16:uniqueId val="{00000000-0DF2-4D46-A81A-5A60DC2B51FD}"/>
            </c:ext>
          </c:extLst>
        </c:ser>
        <c:dLbls>
          <c:showLegendKey val="0"/>
          <c:showVal val="0"/>
          <c:showCatName val="0"/>
          <c:showSerName val="0"/>
          <c:showPercent val="0"/>
          <c:showBubbleSize val="0"/>
        </c:dLbls>
        <c:gapWidth val="219"/>
        <c:overlap val="-27"/>
        <c:axId val="582527568"/>
        <c:axId val="582530704"/>
      </c:barChart>
      <c:valAx>
        <c:axId val="582530704"/>
        <c:scaling>
          <c:orientation val="minMax"/>
        </c:scaling>
        <c:delete val="0"/>
        <c:axPos val="l"/>
        <c:majorGridlines>
          <c:spPr>
            <a:ln w="9528" cap="flat">
              <a:solidFill>
                <a:srgbClr val="D9D9D9"/>
              </a:solidFill>
              <a:prstDash val="solid"/>
              <a:round/>
            </a:ln>
          </c:spPr>
        </c:majorGridlines>
        <c:title>
          <c:tx>
            <c:rich>
              <a:bodyPr lIns="0" tIns="0" rIns="0" bIns="0"/>
              <a:lstStyle/>
              <a:p>
                <a:pPr marL="0" marR="0" indent="0" algn="ctr" defTabSz="914400" fontAlgn="auto" hangingPunct="1">
                  <a:lnSpc>
                    <a:spcPct val="100000"/>
                  </a:lnSpc>
                  <a:spcBef>
                    <a:spcPts val="0"/>
                  </a:spcBef>
                  <a:spcAft>
                    <a:spcPts val="0"/>
                  </a:spcAft>
                  <a:tabLst/>
                  <a:defRPr lang="en-US" sz="1000" b="1" i="0" u="none" strike="noStrike" kern="1200" baseline="0">
                    <a:solidFill>
                      <a:srgbClr val="595959"/>
                    </a:solidFill>
                    <a:latin typeface="Calibri"/>
                  </a:defRPr>
                </a:pPr>
                <a:r>
                  <a:rPr lang="en-US" sz="1000" b="1" i="0" u="none" strike="noStrike" kern="1200" cap="none" spc="0" baseline="0" dirty="0">
                    <a:solidFill>
                      <a:srgbClr val="595959"/>
                    </a:solidFill>
                    <a:uFillTx/>
                    <a:latin typeface="Calibri"/>
                  </a:rPr>
                  <a:t>% of Respondents Supporting</a:t>
                </a:r>
              </a:p>
            </c:rich>
          </c:tx>
          <c:layout>
            <c:manualLayout>
              <c:xMode val="edge"/>
              <c:yMode val="edge"/>
              <c:x val="1.6666666666666666E-2"/>
              <c:y val="0.16735746573344998"/>
            </c:manualLayout>
          </c:layout>
          <c:overlay val="0"/>
          <c:spPr>
            <a:noFill/>
            <a:ln>
              <a:noFill/>
            </a:ln>
          </c:spPr>
        </c:title>
        <c:numFmt formatCode="#,##0" sourceLinked="0"/>
        <c:majorTickMark val="none"/>
        <c:minorTickMark val="none"/>
        <c:tickLblPos val="nextTo"/>
        <c:spPr>
          <a:noFill/>
          <a:ln>
            <a:noFill/>
          </a:ln>
        </c:spPr>
        <c:txPr>
          <a:bodyPr lIns="0" tIns="0" rIns="0" bIns="0"/>
          <a:lstStyle/>
          <a:p>
            <a:pPr marL="0" marR="0" indent="0" defTabSz="914400" fontAlgn="auto" hangingPunct="1">
              <a:lnSpc>
                <a:spcPct val="100000"/>
              </a:lnSpc>
              <a:spcBef>
                <a:spcPts val="0"/>
              </a:spcBef>
              <a:spcAft>
                <a:spcPts val="0"/>
              </a:spcAft>
              <a:tabLst/>
              <a:defRPr lang="en-US" sz="900" b="1" i="0" u="none" strike="noStrike" kern="1200" baseline="0">
                <a:solidFill>
                  <a:srgbClr val="595959"/>
                </a:solidFill>
                <a:latin typeface="Calibri"/>
              </a:defRPr>
            </a:pPr>
            <a:endParaRPr lang="en-US"/>
          </a:p>
        </c:txPr>
        <c:crossAx val="582527568"/>
        <c:crosses val="autoZero"/>
        <c:crossBetween val="between"/>
      </c:valAx>
      <c:catAx>
        <c:axId val="582527568"/>
        <c:scaling>
          <c:orientation val="minMax"/>
        </c:scaling>
        <c:delete val="0"/>
        <c:axPos val="b"/>
        <c:numFmt formatCode="General" sourceLinked="0"/>
        <c:majorTickMark val="none"/>
        <c:minorTickMark val="none"/>
        <c:tickLblPos val="nextTo"/>
        <c:spPr>
          <a:no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en-US" sz="1200" b="1" i="0" u="none" strike="noStrike" kern="1200" baseline="0">
                <a:solidFill>
                  <a:srgbClr val="595959"/>
                </a:solidFill>
                <a:latin typeface="Times New Roman" panose="02020603050405020304" pitchFamily="18" charset="0"/>
                <a:cs typeface="Times New Roman" panose="02020603050405020304" pitchFamily="18" charset="0"/>
              </a:defRPr>
            </a:pPr>
            <a:endParaRPr lang="en-US"/>
          </a:p>
        </c:txPr>
        <c:crossAx val="582530704"/>
        <c:crosses val="autoZero"/>
        <c:auto val="1"/>
        <c:lblAlgn val="ctr"/>
        <c:lblOffset val="100"/>
        <c:noMultiLvlLbl val="0"/>
      </c:catAx>
      <c:spPr>
        <a:noFill/>
        <a:ln>
          <a:noFill/>
        </a:ln>
      </c:spPr>
    </c:plotArea>
    <c:plotVisOnly val="1"/>
    <c:dispBlanksAs val="gap"/>
    <c:showDLblsOverMax val="0"/>
  </c:chart>
  <c:spPr>
    <a:solidFill>
      <a:srgbClr val="FFFFFF"/>
    </a:solid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en-US" sz="1000" b="0" i="0" u="none" strike="noStrike" kern="1200" baseline="0">
          <a:solidFill>
            <a:srgbClr val="000000"/>
          </a:solidFill>
          <a:latin typeface="Calibri"/>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9A5AE-418D-4E1D-B877-97F7920BBC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35C093-4F04-43B7-ACC0-72E9987648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65BAF9-1241-4657-82CA-07BE60A296CB}"/>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47C72B12-1DF9-403C-9283-2103888555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30CE2B-9558-4D33-B314-98BEB079E602}"/>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271051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465B8-5251-4D1C-AD6F-5B2A2D537F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01C0C2-AB9A-4250-B463-B277F5B1B9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C0AEE7-8E48-4BD4-8493-369357BA9094}"/>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5545A945-7E2E-481B-876B-FF232FBEBDA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AEF91A-6168-4925-927C-89079C27EE9A}"/>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6594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0D77E7-AF9F-4608-B819-67575863AF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BC11B8-7A6D-4DBE-BC5F-B96493A816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22A2C5-9B06-4CEC-8140-D6EBF02CDD43}"/>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7549507D-5661-4BBB-8A20-13BFCBB4B4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351FD6-11ED-41C7-84AC-F025D38866DF}"/>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390033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38077-9E2C-436B-B8DE-984FDD8365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CFDE95-4D77-4398-8C28-943306F491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FFD17A-442E-421B-8DEA-D118143F9D0F}"/>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5E0F7A70-3902-4D16-A599-823C7994599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1247A8-23D0-4EA8-A93C-D2565C3BBE58}"/>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3223478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B7E52-AAA6-4C87-8EBA-3295BBF99F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144D5B-445E-4E47-87CF-69479034B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2ED9B2-6C8C-4E52-BC49-73E4418A8AAB}"/>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3CE9EDA8-D641-49C0-8F34-0C602C68C1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892A80-0DC3-4D86-A568-4E83CDCE771F}"/>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3617114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84455-7AE6-4435-8E16-F62A3F6DA5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D6154A-F9DA-4451-882D-B0384143BF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6E1885-CC1C-45D1-B055-222E8B30B2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8CD203-98F3-4A33-ADB2-83B1394F2C7A}"/>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6" name="Footer Placeholder 5">
            <a:extLst>
              <a:ext uri="{FF2B5EF4-FFF2-40B4-BE49-F238E27FC236}">
                <a16:creationId xmlns:a16="http://schemas.microsoft.com/office/drawing/2014/main" id="{52AA855D-B4D8-450F-A00F-CDD961D8D1D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3F10EC-4FBC-486E-B019-D5A7F31E5FF8}"/>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1865236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083F7-0AB6-4B9E-94E4-664F0EEF39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421F17-1407-4B5A-8BF9-F743D9C750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72A27A-EE68-474C-808E-549EA2ACA2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B0825D-A3D3-41AA-99B1-3ED00D4571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58C245-8695-46A8-BBB5-98A7C1B97C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DAD59B-571C-4229-85C4-7BE9DF14F87D}"/>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8" name="Footer Placeholder 7">
            <a:extLst>
              <a:ext uri="{FF2B5EF4-FFF2-40B4-BE49-F238E27FC236}">
                <a16:creationId xmlns:a16="http://schemas.microsoft.com/office/drawing/2014/main" id="{E6A4F2EF-1413-4841-B1E3-721B9744FA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571429D-CA83-4A70-B703-9BC132D6D6C5}"/>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2705127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35B33-F6A9-4819-8695-225C7B9773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A2D63D-BF11-41E1-B1AD-856DE275ABDD}"/>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4" name="Footer Placeholder 3">
            <a:extLst>
              <a:ext uri="{FF2B5EF4-FFF2-40B4-BE49-F238E27FC236}">
                <a16:creationId xmlns:a16="http://schemas.microsoft.com/office/drawing/2014/main" id="{48B760FF-38D3-49A8-9F95-F0BCDFB0395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24E1CD1-0224-4DC2-BC26-AA0233EF8717}"/>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78564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CC886A-4277-4E18-9DB5-DDBE167232D8}"/>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3" name="Footer Placeholder 2">
            <a:extLst>
              <a:ext uri="{FF2B5EF4-FFF2-40B4-BE49-F238E27FC236}">
                <a16:creationId xmlns:a16="http://schemas.microsoft.com/office/drawing/2014/main" id="{89710C32-2F24-4202-AA6D-647F14163C8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8992E95-ED20-4535-AF46-1314205973E4}"/>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184809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5115-FA2F-4A89-B321-D160FA774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1CADB8-6BB5-49F7-8AB5-86EF41ABF4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335D48-93EE-4669-9A55-EBF247793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40AA4C-008F-4827-9B3C-234E97DC48FA}"/>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6" name="Footer Placeholder 5">
            <a:extLst>
              <a:ext uri="{FF2B5EF4-FFF2-40B4-BE49-F238E27FC236}">
                <a16:creationId xmlns:a16="http://schemas.microsoft.com/office/drawing/2014/main" id="{38179AD2-B8C1-4A22-AA0B-CA59D490F8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DEC992-8D33-4118-8FE8-0DE9A48BEA17}"/>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3201576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1AC23-B4A2-401D-8AF7-03CA0D62D7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2AC901-6005-4DC1-906E-ECC96AE38C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4B53EE7-F72A-46C9-8CA1-B4A0F1C4B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2358C1-637D-42A8-B186-FA1B23AEFA86}"/>
              </a:ext>
            </a:extLst>
          </p:cNvPr>
          <p:cNvSpPr>
            <a:spLocks noGrp="1"/>
          </p:cNvSpPr>
          <p:nvPr>
            <p:ph type="dt" sz="half" idx="10"/>
          </p:nvPr>
        </p:nvSpPr>
        <p:spPr/>
        <p:txBody>
          <a:bodyPr/>
          <a:lstStyle/>
          <a:p>
            <a:fld id="{438632C4-C76C-42D4-833D-57CE7684E8BF}" type="datetimeFigureOut">
              <a:rPr lang="en-US" smtClean="0"/>
              <a:t>7/8/2021</a:t>
            </a:fld>
            <a:endParaRPr lang="en-US" dirty="0"/>
          </a:p>
        </p:txBody>
      </p:sp>
      <p:sp>
        <p:nvSpPr>
          <p:cNvPr id="6" name="Footer Placeholder 5">
            <a:extLst>
              <a:ext uri="{FF2B5EF4-FFF2-40B4-BE49-F238E27FC236}">
                <a16:creationId xmlns:a16="http://schemas.microsoft.com/office/drawing/2014/main" id="{FF94131F-1F91-4796-BB29-ABA9F53D5C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5237653-1B1B-4200-9D32-6A5148263D35}"/>
              </a:ext>
            </a:extLst>
          </p:cNvPr>
          <p:cNvSpPr>
            <a:spLocks noGrp="1"/>
          </p:cNvSpPr>
          <p:nvPr>
            <p:ph type="sldNum" sz="quarter" idx="12"/>
          </p:nvPr>
        </p:nvSpPr>
        <p:spPr/>
        <p:txBody>
          <a:bodyPr/>
          <a:lstStyle/>
          <a:p>
            <a:fld id="{6B51524B-E820-4DC3-8F94-4824B45B6FB6}" type="slidenum">
              <a:rPr lang="en-US" smtClean="0"/>
              <a:t>‹#›</a:t>
            </a:fld>
            <a:endParaRPr lang="en-US" dirty="0"/>
          </a:p>
        </p:txBody>
      </p:sp>
    </p:spTree>
    <p:extLst>
      <p:ext uri="{BB962C8B-B14F-4D97-AF65-F5344CB8AC3E}">
        <p14:creationId xmlns:p14="http://schemas.microsoft.com/office/powerpoint/2010/main" val="434375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815FCA-3EEE-44C8-B4F9-4E9452E578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5C4D04-A3C9-4ECF-AFE2-DA0AEECE7B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07E8A3-D00F-402F-8832-CDE8AEF0B7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632C4-C76C-42D4-833D-57CE7684E8BF}" type="datetimeFigureOut">
              <a:rPr lang="en-US" smtClean="0"/>
              <a:t>7/8/2021</a:t>
            </a:fld>
            <a:endParaRPr lang="en-US" dirty="0"/>
          </a:p>
        </p:txBody>
      </p:sp>
      <p:sp>
        <p:nvSpPr>
          <p:cNvPr id="5" name="Footer Placeholder 4">
            <a:extLst>
              <a:ext uri="{FF2B5EF4-FFF2-40B4-BE49-F238E27FC236}">
                <a16:creationId xmlns:a16="http://schemas.microsoft.com/office/drawing/2014/main" id="{173C8A8E-2506-4AE1-A22A-EE33CA4028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4001A1-60B1-4F0D-99D9-1AB67461B4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51524B-E820-4DC3-8F94-4824B45B6FB6}" type="slidenum">
              <a:rPr lang="en-US" smtClean="0"/>
              <a:t>‹#›</a:t>
            </a:fld>
            <a:endParaRPr lang="en-US" dirty="0"/>
          </a:p>
        </p:txBody>
      </p:sp>
    </p:spTree>
    <p:extLst>
      <p:ext uri="{BB962C8B-B14F-4D97-AF65-F5344CB8AC3E}">
        <p14:creationId xmlns:p14="http://schemas.microsoft.com/office/powerpoint/2010/main" val="2098594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consumerfed.org/wp-content/uploads/2017/12/two-trillion-dollar-mistake.pdf" TargetMode="External"/><Relationship Id="rId2" Type="http://schemas.openxmlformats.org/officeDocument/2006/relationships/hyperlink" Target="https://consumerfed.org/wp-content/uploads/2021/04/Building-a-21st-Century-Electricity-Sector-Report.pdf" TargetMode="External"/><Relationship Id="rId1" Type="http://schemas.openxmlformats.org/officeDocument/2006/relationships/slideLayout" Target="../slideLayouts/slideLayout7.xml"/><Relationship Id="rId4" Type="http://schemas.openxmlformats.org/officeDocument/2006/relationships/hyperlink" Target="https://consumerfed.org/pdfs/Energy_Efficiency_Performance_Standards_Report.pdf"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A0568E2-C4CA-48CA-8C46-7D6374068152}"/>
              </a:ext>
            </a:extLst>
          </p:cNvPr>
          <p:cNvSpPr txBox="1"/>
          <p:nvPr/>
        </p:nvSpPr>
        <p:spPr>
          <a:xfrm>
            <a:off x="1398104" y="902963"/>
            <a:ext cx="9395791" cy="4840043"/>
          </a:xfrm>
          <a:prstGeom prst="rect">
            <a:avLst/>
          </a:prstGeom>
          <a:solidFill>
            <a:schemeClr val="bg1"/>
          </a:solidFill>
        </p:spPr>
        <p:txBody>
          <a:bodyPr wrap="square">
            <a:spAutoFit/>
          </a:bodyPr>
          <a:lstStyle/>
          <a:p>
            <a:pPr marL="0" marR="0" algn="ctr">
              <a:spcBef>
                <a:spcPts val="0"/>
              </a:spcBef>
            </a:pPr>
            <a:r>
              <a:rPr lang="en-US" sz="1800" b="1" kern="150" dirty="0">
                <a:effectLst/>
                <a:latin typeface="Times New Roman" panose="02020603050405020304" pitchFamily="18" charset="0"/>
                <a:ea typeface="Times New Roman" panose="02020603050405020304" pitchFamily="18" charset="0"/>
              </a:rPr>
              <a:t>BUILDING A LEAST-COST, LOW-CARBON, ELECTRICITY SYSTEM WITH </a:t>
            </a:r>
          </a:p>
          <a:p>
            <a:pPr marL="0" marR="0" algn="ctr">
              <a:spcBef>
                <a:spcPts val="0"/>
              </a:spcBef>
            </a:pPr>
            <a:r>
              <a:rPr lang="en-US" sz="1800" b="1" kern="150" dirty="0">
                <a:effectLst/>
                <a:latin typeface="Times New Roman" panose="02020603050405020304" pitchFamily="18" charset="0"/>
                <a:ea typeface="Times New Roman" panose="02020603050405020304" pitchFamily="18" charset="0"/>
              </a:rPr>
              <a:t>WIND, SOLAR, EFFICIENCY, &amp; INTELLIGENT GRID MANAGEMET:</a:t>
            </a: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Electricity is the Core Infrastructure of the 21</a:t>
            </a:r>
            <a:r>
              <a:rPr lang="en-US" sz="1800" b="1" kern="150" cap="small" baseline="30000" dirty="0">
                <a:effectLst/>
                <a:latin typeface="Times New Roman Bold" panose="02020803070505020304" pitchFamily="18" charset="0"/>
                <a:ea typeface="Times New Roman" panose="02020603050405020304" pitchFamily="18" charset="0"/>
              </a:rPr>
              <a:t>st</a:t>
            </a:r>
            <a:r>
              <a:rPr lang="en-US" sz="1800" b="1" kern="150" cap="small" dirty="0">
                <a:effectLst/>
                <a:latin typeface="Times New Roman Bold" panose="02020803070505020304" pitchFamily="18" charset="0"/>
                <a:ea typeface="Times New Roman" panose="02020603050405020304" pitchFamily="18" charset="0"/>
              </a:rPr>
              <a:t> Century, Digital economy </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 </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Presentation of</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 Mark Cooper</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Director of Research, Consumer Federation of America</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kern="150" dirty="0">
                <a:effectLst/>
                <a:latin typeface="Times New Roman Bold" panose="02020803070505020304" pitchFamily="18" charset="0"/>
                <a:ea typeface="Times New Roman" panose="02020603050405020304" pitchFamily="18" charset="0"/>
              </a:rPr>
              <a:t>to</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kern="150" cap="small" dirty="0">
                <a:effectLst/>
                <a:latin typeface="Times New Roman Bold" panose="02020803070505020304" pitchFamily="18" charset="0"/>
                <a:ea typeface="Times New Roman" panose="02020603050405020304" pitchFamily="18" charset="0"/>
              </a:rPr>
              <a:t> </a:t>
            </a:r>
            <a:endParaRPr lang="en-US" sz="1800" kern="15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California Energy Commission, </a:t>
            </a:r>
            <a:r>
              <a:rPr lang="en-US" sz="1800" b="1" dirty="0">
                <a:effectLst/>
                <a:latin typeface="Times New Roman" panose="02020603050405020304" pitchFamily="18" charset="0"/>
                <a:ea typeface="Tahoma" panose="020B0604030504040204" pitchFamily="34" charset="0"/>
                <a:cs typeface="Times New Roman" panose="02020603050405020304" pitchFamily="18" charset="0"/>
              </a:rPr>
              <a:t>IEPR Commissioner Workshop </a:t>
            </a:r>
            <a:r>
              <a:rPr lang="en-US" sz="1800" b="1"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on </a:t>
            </a: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b="1"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Consumers, Financing, and Workforce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Session 1 of 3: </a:t>
            </a:r>
          </a:p>
          <a:p>
            <a:pPr marL="0" marR="0" algn="ctr">
              <a:lnSpc>
                <a:spcPct val="107000"/>
              </a:lnSpc>
              <a:spcBef>
                <a:spcPts val="0"/>
              </a:spcBef>
              <a:spcAft>
                <a:spcPts val="0"/>
              </a:spcAft>
            </a:pPr>
            <a:r>
              <a:rPr lang="en-US" b="1" dirty="0">
                <a:latin typeface="Times New Roman" panose="02020603050405020304" pitchFamily="18" charset="0"/>
                <a:ea typeface="Calibri" panose="020F0502020204030204" pitchFamily="34" charset="0"/>
                <a:cs typeface="Times New Roman" panose="02020603050405020304" pitchFamily="18" charset="0"/>
              </a:rPr>
              <a:t>Consumers and Decarbonization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Monday, July 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CEC Logo">
            <a:extLst>
              <a:ext uri="{FF2B5EF4-FFF2-40B4-BE49-F238E27FC236}">
                <a16:creationId xmlns:a16="http://schemas.microsoft.com/office/drawing/2014/main" id="{07B83B35-2DA4-4419-A152-12A20B9A85E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5534024" y="3216969"/>
            <a:ext cx="1123950" cy="1003935"/>
          </a:xfrm>
          <a:prstGeom prst="rect">
            <a:avLst/>
          </a:prstGeom>
        </p:spPr>
      </p:pic>
    </p:spTree>
    <p:extLst>
      <p:ext uri="{BB962C8B-B14F-4D97-AF65-F5344CB8AC3E}">
        <p14:creationId xmlns:p14="http://schemas.microsoft.com/office/powerpoint/2010/main" val="314265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AF5EC9-68B6-4422-8C7C-F3B7ED00FAF6}"/>
              </a:ext>
            </a:extLst>
          </p:cNvPr>
          <p:cNvSpPr txBox="1"/>
          <p:nvPr/>
        </p:nvSpPr>
        <p:spPr>
          <a:xfrm>
            <a:off x="1258957" y="2105412"/>
            <a:ext cx="9342781" cy="1867306"/>
          </a:xfrm>
          <a:prstGeom prst="rect">
            <a:avLst/>
          </a:prstGeom>
          <a:solidFill>
            <a:schemeClr val="bg1"/>
          </a:solidFill>
        </p:spPr>
        <p:txBody>
          <a:bodyPr wrap="square">
            <a:spAutoFit/>
          </a:bodyPr>
          <a:lstStyle/>
          <a:p>
            <a:pPr marL="0" marR="0" algn="ctr">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CITATIONS:</a:t>
            </a:r>
            <a:endParaRPr lang="en-US"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2021: </a:t>
            </a:r>
            <a:r>
              <a:rPr lang="en-US"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https://consumerfed.org/wp-content/uploads/2021/04/Building-a-21st-Century-Electricity-Sector-Report.pdf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2017: </a:t>
            </a:r>
            <a:r>
              <a:rPr lang="en-US"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https://consumerfed.org/wp-content/uploads/2017/12/two-trillion-dollar-mistake.pdf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2013: </a:t>
            </a:r>
            <a:r>
              <a:rPr lang="en-US" sz="1800" b="1"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https://consumerfed.org/pdfs/Energy_Efficiency_Performance_Standards_Report.pdf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9711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E70BD82-4E33-45FC-BC98-279EC3284864}"/>
              </a:ext>
            </a:extLst>
          </p:cNvPr>
          <p:cNvPicPr>
            <a:picLocks noChangeAspect="1"/>
          </p:cNvPicPr>
          <p:nvPr/>
        </p:nvPicPr>
        <p:blipFill rotWithShape="1">
          <a:blip r:embed="rId2"/>
          <a:srcRect t="4398"/>
          <a:stretch/>
        </p:blipFill>
        <p:spPr>
          <a:xfrm>
            <a:off x="1967620" y="1055077"/>
            <a:ext cx="8256760" cy="4976794"/>
          </a:xfrm>
          <a:prstGeom prst="rect">
            <a:avLst/>
          </a:prstGeom>
        </p:spPr>
      </p:pic>
      <p:sp>
        <p:nvSpPr>
          <p:cNvPr id="4" name="TextBox 3">
            <a:extLst>
              <a:ext uri="{FF2B5EF4-FFF2-40B4-BE49-F238E27FC236}">
                <a16:creationId xmlns:a16="http://schemas.microsoft.com/office/drawing/2014/main" id="{2795E3EC-4D17-43EE-BBAC-04554D5A21E6}"/>
              </a:ext>
            </a:extLst>
          </p:cNvPr>
          <p:cNvSpPr txBox="1"/>
          <p:nvPr/>
        </p:nvSpPr>
        <p:spPr>
          <a:xfrm>
            <a:off x="1420837" y="487745"/>
            <a:ext cx="9566031" cy="374077"/>
          </a:xfrm>
          <a:prstGeom prst="rect">
            <a:avLst/>
          </a:prstGeom>
          <a:solidFill>
            <a:schemeClr val="bg1"/>
          </a:solidFill>
        </p:spPr>
        <p:txBody>
          <a:bodyPr wrap="square">
            <a:spAutoFit/>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BROAD COST TRENDS OF THE TECHNOLOGICAL REVOLUTION IN ELECTRICITY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428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33031A9-79D2-4443-BC11-2EFDA1504446}"/>
              </a:ext>
            </a:extLst>
          </p:cNvPr>
          <p:cNvPicPr>
            <a:picLocks/>
          </p:cNvPicPr>
          <p:nvPr/>
        </p:nvPicPr>
        <p:blipFill rotWithShape="1">
          <a:blip r:embed="rId2"/>
          <a:srcRect l="-467" t="2814" r="3331" b="47599"/>
          <a:stretch/>
        </p:blipFill>
        <p:spPr>
          <a:xfrm>
            <a:off x="589059" y="567193"/>
            <a:ext cx="11013882" cy="5723613"/>
          </a:xfrm>
          <a:prstGeom prst="rect">
            <a:avLst/>
          </a:prstGeom>
        </p:spPr>
      </p:pic>
    </p:spTree>
    <p:extLst>
      <p:ext uri="{BB962C8B-B14F-4D97-AF65-F5344CB8AC3E}">
        <p14:creationId xmlns:p14="http://schemas.microsoft.com/office/powerpoint/2010/main" val="2705530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4BF70CDC-2EC8-4084-A550-9161E30910FF}"/>
              </a:ext>
            </a:extLst>
          </p:cNvPr>
          <p:cNvGraphicFramePr>
            <a:graphicFrameLocks/>
          </p:cNvGraphicFramePr>
          <p:nvPr>
            <p:extLst>
              <p:ext uri="{D42A27DB-BD31-4B8C-83A1-F6EECF244321}">
                <p14:modId xmlns:p14="http://schemas.microsoft.com/office/powerpoint/2010/main" val="189529134"/>
              </p:ext>
            </p:extLst>
          </p:nvPr>
        </p:nvGraphicFramePr>
        <p:xfrm>
          <a:off x="695738" y="640080"/>
          <a:ext cx="10424160" cy="557784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55320378-E15E-4493-8A7B-BF075C788EA9}"/>
              </a:ext>
            </a:extLst>
          </p:cNvPr>
          <p:cNvSpPr txBox="1"/>
          <p:nvPr/>
        </p:nvSpPr>
        <p:spPr>
          <a:xfrm>
            <a:off x="1563756" y="5772604"/>
            <a:ext cx="6096000" cy="670440"/>
          </a:xfrm>
          <a:prstGeom prst="rect">
            <a:avLst/>
          </a:prstGeom>
          <a:noFill/>
        </p:spPr>
        <p:txBody>
          <a:bodyPr wrap="square">
            <a:spAutoFit/>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Short-term	 	   Long-term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B9B8247C-8A8D-4DF9-B5F0-CB7975D1CE86}"/>
              </a:ext>
            </a:extLst>
          </p:cNvPr>
          <p:cNvSpPr/>
          <p:nvPr/>
        </p:nvSpPr>
        <p:spPr>
          <a:xfrm>
            <a:off x="1510747" y="1106487"/>
            <a:ext cx="9395791" cy="9078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75AFD74F-9C57-4364-8547-68B1342A89B6}"/>
              </a:ext>
            </a:extLst>
          </p:cNvPr>
          <p:cNvSpPr txBox="1"/>
          <p:nvPr/>
        </p:nvSpPr>
        <p:spPr>
          <a:xfrm>
            <a:off x="4204914" y="1106487"/>
            <a:ext cx="3405809" cy="311496"/>
          </a:xfrm>
          <a:prstGeom prst="rect">
            <a:avLst/>
          </a:prstGeom>
          <a:noFill/>
        </p:spPr>
        <p:txBody>
          <a:bodyPr wrap="square">
            <a:spAutoFit/>
          </a:bodyPr>
          <a:lstStyle/>
          <a:p>
            <a:pPr marL="0" marR="0">
              <a:lnSpc>
                <a:spcPct val="107000"/>
              </a:lnSpc>
              <a:spcBef>
                <a:spcPts val="0"/>
              </a:spcBef>
              <a:spcAft>
                <a:spcPts val="800"/>
              </a:spcAf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Preferred Decarbonization Technologies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9973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FD49B45-DA4A-4DD8-B1EE-DFBAA1F4BC1D}"/>
              </a:ext>
            </a:extLst>
          </p:cNvPr>
          <p:cNvGraphicFramePr/>
          <p:nvPr>
            <p:extLst>
              <p:ext uri="{D42A27DB-BD31-4B8C-83A1-F6EECF244321}">
                <p14:modId xmlns:p14="http://schemas.microsoft.com/office/powerpoint/2010/main" val="1508996304"/>
              </p:ext>
            </p:extLst>
          </p:nvPr>
        </p:nvGraphicFramePr>
        <p:xfrm>
          <a:off x="1295400" y="1005840"/>
          <a:ext cx="9601200" cy="4846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72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50200C-A865-4CE4-93A4-EE2E1FE6E0F1}"/>
              </a:ext>
            </a:extLst>
          </p:cNvPr>
          <p:cNvSpPr txBox="1"/>
          <p:nvPr/>
        </p:nvSpPr>
        <p:spPr>
          <a:xfrm>
            <a:off x="1432560" y="1164790"/>
            <a:ext cx="9326880" cy="4528419"/>
          </a:xfrm>
          <a:prstGeom prst="rect">
            <a:avLst/>
          </a:prstGeom>
          <a:solidFill>
            <a:schemeClr val="bg1"/>
          </a:solidFill>
        </p:spPr>
        <p:txBody>
          <a:bodyPr wrap="square">
            <a:spAutoFit/>
          </a:bodyPr>
          <a:lstStyle/>
          <a:p>
            <a:pPr marL="0" marR="0" algn="ctr">
              <a:lnSpc>
                <a:spcPct val="107000"/>
              </a:lnSpc>
              <a:spcBef>
                <a:spcPts val="0"/>
              </a:spcBef>
              <a:spcAft>
                <a:spcPts val="6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WHY FOCUS ON BUILDINGS?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68580" marR="0" indent="-342900">
              <a:spcBef>
                <a:spcPts val="0"/>
              </a:spcBef>
              <a:spcAft>
                <a:spcPts val="60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Buildings represent about two fifth (40%) of primary energy consumption in the U.S.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8580" marR="0" indent="-342900">
              <a:spcBef>
                <a:spcPts val="0"/>
              </a:spcBef>
              <a:spcAft>
                <a:spcPts val="60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Best practices could cut that in half early in the transition to a low carbon future.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8580" marR="0" indent="-342900">
              <a:spcBef>
                <a:spcPts val="0"/>
              </a:spcBef>
              <a:spcAft>
                <a:spcPts val="60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More aggressive mid-term technologies could cut consumption by another 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8580" marR="0" indent="-342900">
              <a:spcBef>
                <a:spcPts val="0"/>
              </a:spcBef>
              <a:spcAft>
                <a:spcPts val="60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Building efficiency relieves the pressure on supply-side sources and buildings are </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particularly important for the dynamic matching of supply and demand.</a:t>
            </a:r>
          </a:p>
          <a:p>
            <a:pPr marL="68580" marR="0" indent="-342900">
              <a:spcBef>
                <a:spcPts val="0"/>
              </a:spcBef>
              <a:spcAft>
                <a:spcPts val="600"/>
              </a:spcAft>
              <a:buFont typeface="Arial" panose="020B0604020202020204" pitchFamily="34" charset="0"/>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Efficiency is one of the most attractive resources from the cost, jobs and 	decarbonization points of view.</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8580" marR="0" indent="-342900">
              <a:spcBef>
                <a:spcPts val="0"/>
              </a:spcBef>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Rooftop solar can play an important part in achieving the long term goal (the last    	5% or10%), once the institutional (rate structures) are put in place to </a:t>
            </a:r>
          </a:p>
          <a:p>
            <a:pPr marR="0">
              <a:spcBef>
                <a:spcPts val="0"/>
              </a:spcBef>
              <a:spcAft>
                <a:spcPts val="6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recognize the impact and value of “behind the meter” options.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567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4">
            <a:extLst>
              <a:ext uri="{FF2B5EF4-FFF2-40B4-BE49-F238E27FC236}">
                <a16:creationId xmlns:a16="http://schemas.microsoft.com/office/drawing/2014/main" id="{F5EC7447-419D-42F7-8133-6FEDFEA671D6}"/>
              </a:ext>
            </a:extLst>
          </p:cNvPr>
          <p:cNvSpPr>
            <a:spLocks noChangeArrowheads="1"/>
          </p:cNvSpPr>
          <p:nvPr/>
        </p:nvSpPr>
        <p:spPr bwMode="auto">
          <a:xfrm>
            <a:off x="2466902" y="417156"/>
            <a:ext cx="6887142" cy="738664"/>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MCKINSEY MARKET IMPERFECTIONS</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6">
            <a:extLst>
              <a:ext uri="{FF2B5EF4-FFF2-40B4-BE49-F238E27FC236}">
                <a16:creationId xmlns:a16="http://schemas.microsoft.com/office/drawing/2014/main" id="{C0961EA0-C820-48DA-8991-FB38682E0AC0}"/>
              </a:ext>
            </a:extLst>
          </p:cNvPr>
          <p:cNvSpPr>
            <a:spLocks noChangeArrowheads="1"/>
          </p:cNvSpPr>
          <p:nvPr/>
        </p:nvSpPr>
        <p:spPr bwMode="auto">
          <a:xfrm>
            <a:off x="1060174" y="131196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Text Box 2">
            <a:extLst>
              <a:ext uri="{FF2B5EF4-FFF2-40B4-BE49-F238E27FC236}">
                <a16:creationId xmlns:a16="http://schemas.microsoft.com/office/drawing/2014/main" id="{F0253687-0B48-45A7-862A-3C05EB7AB171}"/>
              </a:ext>
            </a:extLst>
          </p:cNvPr>
          <p:cNvSpPr txBox="1">
            <a:spLocks noChangeArrowheads="1"/>
          </p:cNvSpPr>
          <p:nvPr/>
        </p:nvSpPr>
        <p:spPr bwMode="auto">
          <a:xfrm>
            <a:off x="6166403" y="1027045"/>
            <a:ext cx="5278808" cy="346544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Producers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1</a:t>
            </a:r>
            <a:r>
              <a:rPr lang="en-US" sz="1200" b="1" baseline="30000" dirty="0">
                <a:effectLst/>
                <a:latin typeface="Times New Roman" panose="02020603050405020304" pitchFamily="18" charset="0"/>
                <a:ea typeface="Calibri" panose="020F0502020204030204" pitchFamily="34" charset="0"/>
                <a:cs typeface="Times New Roman" panose="02020603050405020304" pitchFamily="18" charset="0"/>
              </a:rPr>
              <a:t>ST</a:t>
            </a: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Cost Focus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Competing Use of Capital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Not accountable for use and efficiency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Tenant pays, builder ignores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Efficiency bundled with other attributes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Business failure risk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reliability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premium at time of sale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information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Disruption during improvement process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Difficult to identify efficient devises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Costly time: research procurement &amp; preparation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qualified contractors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available technology in area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demand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  Lack of R&amp;D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6" name="Text Box 2">
            <a:extLst>
              <a:ext uri="{FF2B5EF4-FFF2-40B4-BE49-F238E27FC236}">
                <a16:creationId xmlns:a16="http://schemas.microsoft.com/office/drawing/2014/main" id="{6487BB30-6E15-449E-8919-A5BB84258006}"/>
              </a:ext>
            </a:extLst>
          </p:cNvPr>
          <p:cNvSpPr txBox="1">
            <a:spLocks noChangeArrowheads="1"/>
          </p:cNvSpPr>
          <p:nvPr/>
        </p:nvSpPr>
        <p:spPr bwMode="auto">
          <a:xfrm>
            <a:off x="1060174" y="4588999"/>
            <a:ext cx="10402957" cy="18383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300" b="1" cap="small" dirty="0">
                <a:effectLst/>
                <a:latin typeface="Times New Roman" panose="02020603050405020304" pitchFamily="18" charset="0"/>
                <a:ea typeface="Calibri" panose="020F0502020204030204" pitchFamily="34" charset="0"/>
                <a:cs typeface="Times New Roman" panose="02020603050405020304" pitchFamily="18" charset="0"/>
              </a:rPr>
              <a:t>A standard view of Imperfections Potentially Addressed by Standards</a:t>
            </a: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300"/>
              </a:spcAft>
            </a:pPr>
            <a:r>
              <a:rPr lang="en-US" sz="1300" b="1"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rPr>
              <a:t>Societal Failures     Structural Problems	Endemic Flaws		Transaction Costs	Behavioral</a:t>
            </a:r>
            <a:endParaRPr lang="en-US" sz="13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1000"/>
              </a:spcBef>
              <a:spcAft>
                <a:spcPts val="0"/>
              </a:spcAft>
            </a:pPr>
            <a:r>
              <a:rPr lang="en-US" sz="1300" b="1"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rPr>
              <a:t>Externalities	     	Scale		Agency			Sunk Costs, Risk</a:t>
            </a:r>
            <a:r>
              <a:rPr lang="en-US" sz="1300" b="1" baseline="30000"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1300" b="1"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rPr>
              <a:t>	Motivation</a:t>
            </a:r>
            <a:endParaRPr lang="en-US" sz="13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Information	    	 Bundling		Asymmetric Information		Risk &amp; Uncertainty		Perception</a:t>
            </a:r>
            <a:endParaRPr lang="en-US" sz="13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dirty="0">
                <a:latin typeface="Times New Roman" panose="02020603050405020304" pitchFamily="18" charset="0"/>
                <a:ea typeface="Calibri" panose="020F0502020204030204" pitchFamily="34" charset="0"/>
                <a:cs typeface="Times New Roman" panose="02020603050405020304" pitchFamily="18" charset="0"/>
              </a:rPr>
              <a:t>    	</a:t>
            </a: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Cost Structure	Moral Hazard		Imperfect Information</a:t>
            </a:r>
            <a:r>
              <a:rPr lang="en-US" sz="1300" b="1" baseline="30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Calculation</a:t>
            </a:r>
          </a:p>
          <a:p>
            <a:pPr algn="just"/>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300" b="1" dirty="0">
                <a:latin typeface="Times New Roman" panose="02020603050405020304" pitchFamily="18" charset="0"/>
                <a:ea typeface="Calibri" panose="020F0502020204030204" pitchFamily="34" charset="0"/>
                <a:cs typeface="Times New Roman" panose="02020603050405020304" pitchFamily="18" charset="0"/>
              </a:rPr>
              <a:t>  </a:t>
            </a: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Product Cycle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Product differentiation</a:t>
            </a:r>
            <a:r>
              <a:rPr lang="en-US" sz="13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Execution	 </a:t>
            </a:r>
          </a:p>
          <a:p>
            <a:pPr marL="0" marR="0" algn="just">
              <a:spcBef>
                <a:spcPts val="0"/>
              </a:spcBef>
              <a:spcAft>
                <a:spcPts val="0"/>
              </a:spcAft>
              <a:tabLst>
                <a:tab pos="457200" algn="l"/>
                <a:tab pos="914400" algn="l"/>
                <a:tab pos="1371600" algn="l"/>
                <a:tab pos="1828800" algn="l"/>
                <a:tab pos="2286000" algn="l"/>
                <a:tab pos="4608830" algn="l"/>
              </a:tabLst>
            </a:pPr>
            <a:r>
              <a:rPr lang="en-US" sz="1300" b="1" dirty="0">
                <a:effectLst/>
                <a:latin typeface="Times New Roman" panose="02020603050405020304" pitchFamily="18" charset="0"/>
                <a:ea typeface="Calibri" panose="020F0502020204030204" pitchFamily="34" charset="0"/>
                <a:cs typeface="Times New Roman" panose="02020603050405020304" pitchFamily="18" charset="0"/>
              </a:rPr>
              <a:t>  		     		Availability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Incrementalism</a:t>
            </a:r>
            <a:endParaRPr lang="en-US" sz="13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13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7" name="Text Box 2">
            <a:extLst>
              <a:ext uri="{FF2B5EF4-FFF2-40B4-BE49-F238E27FC236}">
                <a16:creationId xmlns:a16="http://schemas.microsoft.com/office/drawing/2014/main" id="{B91A28C0-6BCE-4589-8981-B84201DC1686}"/>
              </a:ext>
            </a:extLst>
          </p:cNvPr>
          <p:cNvSpPr txBox="1">
            <a:spLocks noChangeArrowheads="1"/>
          </p:cNvSpPr>
          <p:nvPr/>
        </p:nvSpPr>
        <p:spPr bwMode="auto">
          <a:xfrm>
            <a:off x="1078090" y="1043088"/>
            <a:ext cx="4805872" cy="28315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Consumers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a:t>
            </a:r>
            <a:r>
              <a:rPr kumimoji="0" lang="en-US" altLang="en-US" sz="1200" b="1" i="0" u="none" strike="noStrike" cap="none" normalizeH="0" baseline="3000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t>
            </a: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Cost Focus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Low Priority, preference for other attributes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Shop for price and features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Limited understanding of use and savings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Little attention at time of sale</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Emergency replacement</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Underestimation of load</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Aversion to change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Alternatives perceived as inferior</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Unrealistic payback hurdles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Limit payback to occupancy period</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Improper use and maintenance</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657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DF9596-64CA-4C1D-A910-EBB210CB9276}"/>
              </a:ext>
            </a:extLst>
          </p:cNvPr>
          <p:cNvSpPr txBox="1"/>
          <p:nvPr/>
        </p:nvSpPr>
        <p:spPr>
          <a:xfrm>
            <a:off x="921025" y="411480"/>
            <a:ext cx="10349949" cy="6047809"/>
          </a:xfrm>
          <a:prstGeom prst="rect">
            <a:avLst/>
          </a:prstGeom>
          <a:solidFill>
            <a:schemeClr val="bg1"/>
          </a:solidFill>
        </p:spPr>
        <p:txBody>
          <a:bodyPr wrap="square">
            <a:spAutoFit/>
          </a:bodyPr>
          <a:lstStyle/>
          <a:p>
            <a:pPr marL="457200" marR="0" indent="-228600" algn="ctr">
              <a:spcBef>
                <a:spcPts val="0"/>
              </a:spcBef>
              <a:spcAft>
                <a:spcPts val="60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COMMAND-BUT-NOT-CONTROL POLICY:</a:t>
            </a:r>
          </a:p>
          <a:p>
            <a:pPr marL="342900" marR="0" lvl="0" indent="-342900">
              <a:spcBef>
                <a:spcPts val="0"/>
              </a:spcBef>
              <a:spcAft>
                <a:spcPts val="6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Long-Term</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Setting a progressively rising standard that targets a high long-term goal over the course of a decade or more will foster and support a long-term perspective by reducing the marketplace risk of investing in new technologies. The long-term view gives industry time to re-orient </a:t>
            </a:r>
            <a:r>
              <a:rPr lang="en-US" sz="1400" b="1" dirty="0">
                <a:latin typeface="Times New Roman" panose="02020603050405020304" pitchFamily="18" charset="0"/>
                <a:ea typeface="Calibri" panose="020F0502020204030204" pitchFamily="34" charset="0"/>
                <a:cs typeface="Times New Roman" panose="02020603050405020304" pitchFamily="18" charset="0"/>
              </a:rPr>
              <a:t>its</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thinking, retool </a:t>
            </a:r>
            <a:r>
              <a:rPr lang="en-US" sz="1400" b="1" dirty="0">
                <a:latin typeface="Times New Roman" panose="02020603050405020304" pitchFamily="18" charset="0"/>
                <a:ea typeface="Calibri" panose="020F0502020204030204" pitchFamily="34" charset="0"/>
                <a:cs typeface="Times New Roman" panose="02020603050405020304" pitchFamily="18" charset="0"/>
              </a:rPr>
              <a:t>its</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plants and help re-educate industry and consumers.  </a:t>
            </a:r>
          </a:p>
          <a:p>
            <a:pPr marL="342900" marR="0" lvl="0" indent="-342900">
              <a:spcBef>
                <a:spcPts val="0"/>
              </a:spcBef>
              <a:spcAft>
                <a:spcPts val="6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Technology Neutral</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Taking a technology neutral approach to a long-term standard unleashes competition around the standard that ensures that the industry will get a wide range of choices at that lowest cost possible. </a:t>
            </a:r>
          </a:p>
          <a:p>
            <a:pPr marL="342900" marR="0" lvl="0" indent="-342900">
              <a:spcBef>
                <a:spcPts val="0"/>
              </a:spcBef>
              <a:spcAft>
                <a:spcPts val="6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Product Neutral: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The approach to standards must accommodate buyer preferences; it does not try to supplant them.  This levels the playing field between </a:t>
            </a:r>
            <a:r>
              <a:rPr lang="en-US" sz="1400" b="1" dirty="0">
                <a:latin typeface="Times New Roman" panose="02020603050405020304" pitchFamily="18" charset="0"/>
                <a:ea typeface="Calibri" panose="020F0502020204030204" pitchFamily="34" charset="0"/>
                <a:cs typeface="Times New Roman" panose="02020603050405020304" pitchFamily="18" charset="0"/>
              </a:rPr>
              <a:t>producers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and removes any pressure to push inappropriate </a:t>
            </a:r>
            <a:r>
              <a:rPr lang="en-US" sz="1400" b="1" dirty="0">
                <a:latin typeface="Times New Roman" panose="02020603050405020304" pitchFamily="18" charset="0"/>
                <a:ea typeface="Calibri" panose="020F0502020204030204" pitchFamily="34" charset="0"/>
                <a:cs typeface="Times New Roman" panose="02020603050405020304" pitchFamily="18" charset="0"/>
              </a:rPr>
              <a:t>products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into the market.  </a:t>
            </a:r>
          </a:p>
          <a:p>
            <a:pPr marL="342900" marR="0" lvl="0" indent="-342900">
              <a:spcBef>
                <a:spcPts val="0"/>
              </a:spcBef>
              <a:spcAft>
                <a:spcPts val="6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Responsive to industry needs:</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Establishing a long-term performance standard recognizes the need to keep the standards in touch with reality.  The standards can be set at a moderately aggressive level that is clearly beneficial and achievable.  With thoughtful cost estimates, consistent with the results of independent analyses of technology costs, a long-term performance standard will contribute to the significant reduction of the cost of compliance.  </a:t>
            </a:r>
          </a:p>
          <a:p>
            <a:pPr marL="342900" marR="0" lvl="0" indent="-342900">
              <a:spcBef>
                <a:spcPts val="0"/>
              </a:spcBef>
              <a:spcAft>
                <a:spcPts val="6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Responsive to consumer needs: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The approach to standards should be consumer-friendly and facilitate compliance.   The attribute-based approach ensures that the standards do not require radical changes in the available products or the product features that will be available to consumers. The setting of a coordinated national standard that lays out a steady rate of increase over a long-time period giving the market and the industry certainty and time to adapt to change.  </a:t>
            </a:r>
          </a:p>
          <a:p>
            <a:pPr marL="342900" marR="0" lvl="0" indent="-342900">
              <a:spcBef>
                <a:spcPts val="0"/>
              </a:spcBef>
              <a:spcAft>
                <a:spcPts val="1200"/>
              </a:spcAft>
              <a:buFont typeface="+mj-lt"/>
              <a:buAutoNum type="arabicPeriod"/>
            </a:pPr>
            <a:r>
              <a:rPr lang="en-US" sz="1400" b="1" u="sng" dirty="0">
                <a:effectLst/>
                <a:latin typeface="Times New Roman" panose="02020603050405020304" pitchFamily="18" charset="0"/>
                <a:ea typeface="Calibri" panose="020F0502020204030204" pitchFamily="34" charset="0"/>
                <a:cs typeface="Times New Roman" panose="02020603050405020304" pitchFamily="18" charset="0"/>
              </a:rPr>
              <a:t>Procompetitive:</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All of the above characteristics make the standards pro-competitive.  Producers have strong incentives to compete around the standard to achieve them in the least cost manner, while targeting the market segments they prefer to serve.  </a:t>
            </a:r>
          </a:p>
          <a:p>
            <a:pPr marL="228600">
              <a:spcAft>
                <a:spcPts val="1200"/>
              </a:spcAf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Congress sets broad goals, agencies adopt specific performance targets, and the industry has the flexibility to meet the target in the least cost manner possible.  The result is to give consumers the maximum range of choices that comply with the standards and capitalists are driven by consumer sovereignty to do what they do best, minimize cost. To the extent that there is some “restriction of choice”,  i.e. the elimination of products that fail to meet the goals, that is governed by the broader principles that the overall rule must be is beneficial, least cost, foster innovation and address specific market failures.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indent="0">
              <a:spcBef>
                <a:spcPts val="0"/>
              </a:spcBef>
              <a:spcAft>
                <a:spcPts val="1200"/>
              </a:spcAft>
            </a:pPr>
            <a:endParaRPr lang="en-US" sz="1300" b="1"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60662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3076" name="Picture 27">
            <a:extLst>
              <a:ext uri="{FF2B5EF4-FFF2-40B4-BE49-F238E27FC236}">
                <a16:creationId xmlns:a16="http://schemas.microsoft.com/office/drawing/2014/main" id="{9CB93D67-BE25-418C-AE03-3ADBFF456972}"/>
              </a:ext>
            </a:extLst>
          </p:cNvPr>
          <p:cNvPicPr>
            <a:picLocks noChangeArrowheads="1"/>
          </p:cNvPicPr>
          <p:nvPr/>
        </p:nvPicPr>
        <p:blipFill>
          <a:blip r:embed="rId2">
            <a:extLst>
              <a:ext uri="{28A0092B-C50C-407E-A947-70E740481C1C}">
                <a14:useLocalDpi xmlns:a14="http://schemas.microsoft.com/office/drawing/2010/main" val="0"/>
              </a:ext>
            </a:extLst>
          </a:blip>
          <a:srcRect r="14931"/>
          <a:stretch>
            <a:fillRect/>
          </a:stretch>
        </p:blipFill>
        <p:spPr bwMode="auto">
          <a:xfrm>
            <a:off x="992963" y="1022563"/>
            <a:ext cx="10058400" cy="5486400"/>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2">
            <a:extLst>
              <a:ext uri="{FF2B5EF4-FFF2-40B4-BE49-F238E27FC236}">
                <a16:creationId xmlns:a16="http://schemas.microsoft.com/office/drawing/2014/main" id="{822E899F-5C08-4413-A8DB-0B3D3FADBD93}"/>
              </a:ext>
            </a:extLst>
          </p:cNvPr>
          <p:cNvSpPr txBox="1">
            <a:spLocks noChangeArrowheads="1"/>
          </p:cNvSpPr>
          <p:nvPr/>
        </p:nvSpPr>
        <p:spPr bwMode="auto">
          <a:xfrm>
            <a:off x="4883245" y="1107733"/>
            <a:ext cx="346473" cy="4939739"/>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p:txBody>
      </p:sp>
      <p:sp>
        <p:nvSpPr>
          <p:cNvPr id="2" name="Rectangle 5">
            <a:extLst>
              <a:ext uri="{FF2B5EF4-FFF2-40B4-BE49-F238E27FC236}">
                <a16:creationId xmlns:a16="http://schemas.microsoft.com/office/drawing/2014/main" id="{F53046CC-C556-406E-A263-659FDA0A5824}"/>
              </a:ext>
            </a:extLst>
          </p:cNvPr>
          <p:cNvSpPr>
            <a:spLocks noChangeArrowheads="1"/>
          </p:cNvSpPr>
          <p:nvPr/>
        </p:nvSpPr>
        <p:spPr bwMode="auto">
          <a:xfrm>
            <a:off x="0" y="-26728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 name="Rectangle 6">
            <a:extLst>
              <a:ext uri="{FF2B5EF4-FFF2-40B4-BE49-F238E27FC236}">
                <a16:creationId xmlns:a16="http://schemas.microsoft.com/office/drawing/2014/main" id="{472F5314-FBB5-43C7-A5FA-837CC4EC446D}"/>
              </a:ext>
            </a:extLst>
          </p:cNvPr>
          <p:cNvSpPr>
            <a:spLocks noChangeArrowheads="1"/>
          </p:cNvSpPr>
          <p:nvPr/>
        </p:nvSpPr>
        <p:spPr bwMode="auto">
          <a:xfrm>
            <a:off x="991179" y="93311"/>
            <a:ext cx="10047883" cy="923330"/>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Times New Roman Bold" panose="020208030705050203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Times New Roman Bold" panose="02020803070505020304" pitchFamily="18" charset="0"/>
                <a:ea typeface="Times New Roman" panose="02020603050405020304" pitchFamily="18" charset="0"/>
              </a:rPr>
              <a:t>PRINCIPLES AND PRACTICES FOR POLICY IN PRAGMATIC, PROGRESSIVE CAPITALISM</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7" name="Rectangle 10">
            <a:extLst>
              <a:ext uri="{FF2B5EF4-FFF2-40B4-BE49-F238E27FC236}">
                <a16:creationId xmlns:a16="http://schemas.microsoft.com/office/drawing/2014/main" id="{EFB20B5F-A0CA-46E2-887D-3C8DE6E62D1D}"/>
              </a:ext>
            </a:extLst>
          </p:cNvPr>
          <p:cNvSpPr>
            <a:spLocks noChangeArrowheads="1"/>
          </p:cNvSpPr>
          <p:nvPr/>
        </p:nvSpPr>
        <p:spPr bwMode="auto">
          <a:xfrm>
            <a:off x="-25469" y="9278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 Box 2">
            <a:extLst>
              <a:ext uri="{FF2B5EF4-FFF2-40B4-BE49-F238E27FC236}">
                <a16:creationId xmlns:a16="http://schemas.microsoft.com/office/drawing/2014/main" id="{FAE7124E-C3BD-4B67-8393-9BB5D9453042}"/>
              </a:ext>
            </a:extLst>
          </p:cNvPr>
          <p:cNvSpPr txBox="1">
            <a:spLocks noChangeArrowheads="1"/>
          </p:cNvSpPr>
          <p:nvPr/>
        </p:nvSpPr>
        <p:spPr bwMode="auto">
          <a:xfrm>
            <a:off x="6786764" y="1174094"/>
            <a:ext cx="346473" cy="4939739"/>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p:txBody>
      </p:sp>
      <p:sp>
        <p:nvSpPr>
          <p:cNvPr id="10" name="Text Box 2">
            <a:extLst>
              <a:ext uri="{FF2B5EF4-FFF2-40B4-BE49-F238E27FC236}">
                <a16:creationId xmlns:a16="http://schemas.microsoft.com/office/drawing/2014/main" id="{A0447E1C-F02A-4782-9078-2C25CB2C4C66}"/>
              </a:ext>
            </a:extLst>
          </p:cNvPr>
          <p:cNvSpPr txBox="1">
            <a:spLocks noChangeArrowheads="1"/>
          </p:cNvSpPr>
          <p:nvPr/>
        </p:nvSpPr>
        <p:spPr bwMode="auto">
          <a:xfrm>
            <a:off x="8686213" y="1184191"/>
            <a:ext cx="346473" cy="4939739"/>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661252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2248</TotalTime>
  <Words>1029</Words>
  <Application>Microsoft Office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Times New Roman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Cooper</dc:creator>
  <cp:lastModifiedBy>Mark Cooper</cp:lastModifiedBy>
  <cp:revision>42</cp:revision>
  <cp:lastPrinted>2021-07-07T09:37:23Z</cp:lastPrinted>
  <dcterms:created xsi:type="dcterms:W3CDTF">2021-07-05T10:43:28Z</dcterms:created>
  <dcterms:modified xsi:type="dcterms:W3CDTF">2021-07-08T10:30:14Z</dcterms:modified>
</cp:coreProperties>
</file>